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9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9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65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777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1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46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7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9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2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4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4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0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64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3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8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ДОГОВОР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928802"/>
            <a:ext cx="228601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ОСНОВНОЙ И ПРЕДВАРИТЕЛЬНЫЙ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928802"/>
            <a:ext cx="214314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ОДНОСТОРОННИЙ И ВЗАИМНЫЙ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1928802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ВОЗМЕЗДНЫЙ И БЕЗВОЗМЕЗДНЫЙ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714752"/>
            <a:ext cx="300039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ВЗАИМОСОГЛАСОВАННЫЙ И ПРИСОЕДИНЕНИЯ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714752"/>
            <a:ext cx="200026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ПОЛЬЗУ УЧАСТНИКОВ , В ПОЛЬЗУ 3-Х  ЛИЦ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714752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СВОБОДНЫЙ И ОБЯЗАТЕЛЬНЫЙ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РЕАЛЬНЫЙ И КОНСЕНСУСНЫЙ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РЕАЛЬНЫЙ И КОНСЕНСУСНЫЙ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заключения </a:t>
            </a:r>
            <a:r>
              <a:rPr lang="ru-RU" dirty="0" err="1" smtClean="0"/>
              <a:t>консенсусного</a:t>
            </a:r>
            <a:r>
              <a:rPr lang="ru-RU" dirty="0" smtClean="0"/>
              <a:t> договор достаточно достижения соглашения о заключении договора.</a:t>
            </a:r>
          </a:p>
          <a:p>
            <a:endParaRPr lang="ru-RU" dirty="0" smtClean="0"/>
          </a:p>
          <a:p>
            <a:r>
              <a:rPr lang="ru-RU" dirty="0" smtClean="0"/>
              <a:t>Реальный договор – тот, который считается заключенный только с момента передачи предмета договора (хранение, заем и т.д.)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ПРЕДВОРИТЕЛЬНЫЙ ДОГОВОР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 предварительному договору стороны обязуются заключить в будущем договор о передаче имущества, выполнении работ или оказании услуг (основной договор) на условиях, предусмотренных предварительным договором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Предварительный договор заключается в форме, установленной законодательством для основного договора, а если форма основного договора не установлена, то в письменной форме. Несоблюдение правил о форме предварительного договора влечет его недействительность.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    Предварительный договор должен содержать условия, позволяющие установить предмет, а также другие существенные условия основного договора.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 В предварительном договоре указывается срок, в который стороны обязуются заключить основной договор. </a:t>
            </a:r>
            <a:br>
              <a:rPr lang="ru-RU" dirty="0" smtClean="0"/>
            </a:br>
            <a:r>
              <a:rPr lang="ru-RU" dirty="0" smtClean="0"/>
              <a:t>     Если такой срок в предварительном договоре не определен, предусмотренный им договор подлежит заключению в течение года с момента заключения предварительного договора. </a:t>
            </a:r>
            <a:br>
              <a:rPr lang="ru-RU" dirty="0" smtClean="0"/>
            </a:br>
            <a:r>
              <a:rPr lang="ru-RU" dirty="0" smtClean="0"/>
              <a:t>     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случаях, когда сторона, заключившая предварительный договор, уклоняется от заключения предусмотренного им договора, она обязана возместить другой стороне вызванные этим убытки, если иное не предусмотрено законодательством или договором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235745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928802"/>
            <a:ext cx="257176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ОБЯЗАТЕЛЬНЫЙ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1928802"/>
            <a:ext cx="214314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ТОРГАХ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оферта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Офертой признается предложение о заключении договора, сделанное одному или нескольким конкретным лицам, если оно достаточно определенно и выражает намерение лица, сделавшего предложение, считать себя связанным в случае его принятия (акцепта). Предложение является достаточно определенным, если в нем указаны существенные условия договора или порядок их определения.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Реклама и иные предложения, адресованные неопределенному кругу лиц, рассматриваются как приглашение делать оферты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Оферта связывает направившее ее лицо с момента ее получения адресатом. </a:t>
            </a:r>
            <a:br>
              <a:rPr lang="ru-RU" dirty="0" smtClean="0"/>
            </a:br>
            <a:r>
              <a:rPr lang="ru-RU" dirty="0" smtClean="0"/>
              <a:t>    Если извещение об отзыве оферты поступило ранее или одновременно с самой офертой, оферта считается не полученной. </a:t>
            </a:r>
            <a:br>
              <a:rPr lang="ru-RU" dirty="0" smtClean="0"/>
            </a:br>
            <a:r>
              <a:rPr lang="ru-RU" dirty="0" smtClean="0"/>
              <a:t> Полученная адресатом оферта не может быть отозвана в течение срока, установленного для ее акцепта, если иное не оговорено в самой оферте либо не вытекает из существа предложения или обстановки, в которой оно было сделано.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ОФЕРТЫ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4"/>
            <a:ext cx="242889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УСТНАЯ И ПИСЬМЕННАЯ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928802"/>
            <a:ext cx="250033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УКАЗАНИЕМ СРОКА И БЕЗ УКАЗАНИЯ СРОКА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1928802"/>
            <a:ext cx="271464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КОНКРЕТНОМУ ЛИЦУ ИЛИ ПУБЛИЧНАЯ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Договором признается соглашение двух или нескольких лиц об установлении, изменении или прекращении гражданских прав и обязанностей.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публичная оферта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Содержащее все существенные условия договора предложение, из которого усматривается воля лица, делающего предложение, заключить договор на указанных в предложении условиях с любым, кто отзовется, признается офертой 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Акцепт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Акцептом признается ответ лица, которому адресована оферта, о ее принятии. </a:t>
            </a:r>
            <a:br>
              <a:rPr lang="ru-RU" dirty="0" smtClean="0"/>
            </a:br>
            <a:r>
              <a:rPr lang="ru-RU" dirty="0" smtClean="0"/>
              <a:t>    </a:t>
            </a:r>
          </a:p>
          <a:p>
            <a:endParaRPr lang="ru-RU" dirty="0" smtClean="0"/>
          </a:p>
          <a:p>
            <a:r>
              <a:rPr lang="ru-RU" dirty="0" smtClean="0"/>
              <a:t> Акцепт должен быть полным и безоговорочным. 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мы согласны на оферту купить недвижимость в общем, но просим скидку, является ли это акцептом?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Совершение лицом, получившим оферту, в срок, установленный для ее акцепта, действий по выполнению указанных в ней условий договора (отгрузка товаров, предоставление услуг, выполнение работ, уплата соответствующей суммы и т.д.) считается акцептом, если иное не предусмотрено законодательством или не указано в оферте. 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Место заключения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договоре не указано место его заключения, договор признается заключенным в месте жительства гражданина или месте нахождения юридического лица, направившего оферту.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ОСНОВАНИЯ ИЗМЕНЕНИЯ И РАСТОРЖЕНИЯ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257176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СОГЛАШЕНИЮ СТОРОН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785926"/>
            <a:ext cx="285752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РЕШЕНИЮ СУДА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214818"/>
            <a:ext cx="300039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РЕЗУЛЬТАТЕ ОДНОСТОРОННЕГО ОТКАЗА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решению суда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Основания:</a:t>
            </a:r>
          </a:p>
          <a:p>
            <a:pPr>
              <a:buFontTx/>
              <a:buChar char="-"/>
            </a:pPr>
            <a:r>
              <a:rPr lang="ru-RU" dirty="0" smtClean="0"/>
              <a:t>Существенное нарушение договора</a:t>
            </a:r>
          </a:p>
          <a:p>
            <a:pPr>
              <a:buFontTx/>
              <a:buChar char="-"/>
            </a:pPr>
            <a:r>
              <a:rPr lang="ru-RU" dirty="0" smtClean="0"/>
              <a:t>в иных случаях, предусмотренных Кодексом, другими законодательными актами или договором.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ОДНОСТОРОННИЙ ОТКАЗ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Одна из сторон вправе отказаться от исполнения договора в случаях: </a:t>
            </a:r>
            <a:br>
              <a:rPr lang="ru-RU" dirty="0" smtClean="0"/>
            </a:br>
            <a:r>
              <a:rPr lang="ru-RU" dirty="0" smtClean="0"/>
              <a:t>     1) невозможности исполнения обязательства, основанного на договоре (статья 374 настоящего Кодекса); </a:t>
            </a:r>
            <a:br>
              <a:rPr lang="ru-RU" dirty="0" smtClean="0"/>
            </a:br>
            <a:r>
              <a:rPr lang="ru-RU" dirty="0" smtClean="0"/>
              <a:t>     2) признания в установленном порядке другой стороны банкротом, если иное не установлено законодательным актом Республики Казахстан о реабилитации и банкротстве;</a:t>
            </a:r>
            <a:br>
              <a:rPr lang="ru-RU" dirty="0" smtClean="0"/>
            </a:br>
            <a:r>
              <a:rPr lang="ru-RU" dirty="0" smtClean="0"/>
              <a:t>     3) изменения или отмены акта государственного органа, на основании которого заключен договор.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ОТДЕЛЬНЫЕ ВИДЫ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335758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КУПЛИ - ПРОДАЖИ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928802"/>
            <a:ext cx="328614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ПОДРЯДА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купли-продажи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договору купли-продажи одна сторона (продавец) обязуется передать имущество (товар) в собственность, хозяйственное ведение или оперативное управление другой стороне (покупателю), а покупатель обязуется принять это имущество (товар) и уплатить за него определенную денежную сумму (цену).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смешанный договор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Стороны могут заключить договор, в котором содержатся элементы различных договоров, предусмотренных законодательством.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договора </a:t>
            </a:r>
            <a:r>
              <a:rPr lang="ru-RU" dirty="0" err="1" smtClean="0"/>
              <a:t>к-п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Консенсуальный</a:t>
            </a:r>
            <a:endParaRPr lang="ru-RU" dirty="0" smtClean="0"/>
          </a:p>
          <a:p>
            <a:r>
              <a:rPr lang="ru-RU" dirty="0" smtClean="0"/>
              <a:t>Возмездный </a:t>
            </a:r>
          </a:p>
          <a:p>
            <a:r>
              <a:rPr lang="ru-RU" dirty="0" smtClean="0"/>
              <a:t>двусторонний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Стороны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178595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продавец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2071678"/>
            <a:ext cx="192882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покупатель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Товар, который продавец обязуется передать покупателю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2214578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ПИСЬМЕННАЯ</a:t>
            </a:r>
          </a:p>
          <a:p>
            <a:pPr algn="ctr"/>
            <a:r>
              <a:rPr lang="ru-RU" dirty="0" smtClean="0"/>
              <a:t>(простая, нотариальная, с </a:t>
            </a:r>
            <a:r>
              <a:rPr lang="ru-RU" dirty="0" err="1" smtClean="0"/>
              <a:t>гос</a:t>
            </a:r>
            <a:r>
              <a:rPr lang="ru-RU" dirty="0" smtClean="0"/>
              <a:t>. регистрацией)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1785926"/>
            <a:ext cx="2357454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УСТНАЯ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ДОГОВОРА КУПЛИ-ПРОДАЖИ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договора – СУЩ. УСЛОВИЕ</a:t>
            </a:r>
          </a:p>
          <a:p>
            <a:r>
              <a:rPr lang="ru-RU" dirty="0" smtClean="0"/>
              <a:t>Обязанность продавца передать товар покупателю</a:t>
            </a:r>
          </a:p>
          <a:p>
            <a:r>
              <a:rPr lang="ru-RU" dirty="0" smtClean="0"/>
              <a:t>Срок </a:t>
            </a:r>
            <a:r>
              <a:rPr lang="ru-RU" dirty="0" err="1" smtClean="0"/>
              <a:t>исполения</a:t>
            </a: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Цена и оплата договора –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Случаях м.б. сущ. Условием</a:t>
            </a:r>
          </a:p>
          <a:p>
            <a:r>
              <a:rPr lang="ru-RU" dirty="0" smtClean="0"/>
              <a:t>Качество товара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Комплектность товара</a:t>
            </a:r>
          </a:p>
          <a:p>
            <a:r>
              <a:rPr lang="ru-RU" dirty="0" smtClean="0"/>
              <a:t>Тара и упаковка</a:t>
            </a:r>
          </a:p>
          <a:p>
            <a:r>
              <a:rPr lang="ru-RU" dirty="0" smtClean="0"/>
              <a:t>Срок годности и гарантийный срок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Обязанность продавца передать товар покупателю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продавец обязан передать покупателю товар, предусмотренный договором.</a:t>
            </a:r>
          </a:p>
          <a:p>
            <a:pPr fontAlgn="base"/>
            <a:r>
              <a:rPr lang="ru-RU" dirty="0" smtClean="0"/>
              <a:t>2. Если иное не предусмотрено договором, продавец обязан одновременно с передачей товара передать покупателю его принадлежности, а также относящиеся к нему документы (</a:t>
            </a:r>
            <a:r>
              <a:rPr lang="ru-RU" dirty="0" err="1" smtClean="0"/>
              <a:t>документы</a:t>
            </a:r>
            <a:r>
              <a:rPr lang="ru-RU" dirty="0" smtClean="0"/>
              <a:t>, удостоверяющие комплектность, безопасность, качество товара, порядок эксплуатации и т.п.), предусмотренные нормативными правовыми актами или договором.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товара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Продавец обязан передать покупателю товар, качество которого соответствует договору.</a:t>
            </a:r>
          </a:p>
          <a:p>
            <a:pPr fontAlgn="base"/>
            <a:r>
              <a:rPr lang="ru-RU" dirty="0" smtClean="0"/>
              <a:t>При отсутствии в договоре условий о качестве товара продавец обязан передать покупателю товар, пригодный для целей, для которых товар такого рода обычно используется.</a:t>
            </a:r>
          </a:p>
          <a:p>
            <a:pPr fontAlgn="base"/>
            <a:r>
              <a:rPr lang="ru-RU" dirty="0" smtClean="0"/>
              <a:t>Если продавец при заключении договора был поставлен покупателем в известность о конкретных целях приобретения товара, продавец обязан передать покупателю товар, пригодный для использования в соответствии с этими целями.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И ОБЯЗАННОСТИ СТОРОН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 smtClean="0"/>
              <a:t>ПРОДАВЕЦ</a:t>
            </a:r>
          </a:p>
          <a:p>
            <a:pPr algn="just">
              <a:buNone/>
            </a:pPr>
            <a:r>
              <a:rPr lang="ru-RU" u="sng" dirty="0" smtClean="0"/>
              <a:t>ВПРАВЕ:</a:t>
            </a:r>
          </a:p>
          <a:p>
            <a:pPr algn="just">
              <a:buNone/>
            </a:pPr>
            <a:r>
              <a:rPr lang="ru-RU" dirty="0" smtClean="0"/>
              <a:t>-Требовать оплаты оговоренной цены</a:t>
            </a:r>
          </a:p>
          <a:p>
            <a:pPr algn="just">
              <a:buNone/>
            </a:pPr>
            <a:r>
              <a:rPr lang="ru-RU" dirty="0" smtClean="0"/>
              <a:t>-требовать оплаты %, если оплата была совершена не в срок</a:t>
            </a:r>
          </a:p>
          <a:p>
            <a:pPr algn="just">
              <a:buNone/>
            </a:pPr>
            <a:r>
              <a:rPr lang="ru-RU" dirty="0" smtClean="0"/>
              <a:t>- Отказаться от договора, если покупатель отказывается принять товар и оплатить его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ОБЯЗАН:</a:t>
            </a:r>
          </a:p>
          <a:p>
            <a:pPr>
              <a:buNone/>
            </a:pPr>
            <a:r>
              <a:rPr lang="ru-RU" dirty="0" smtClean="0"/>
              <a:t>- Передать товар на условиях определенных договором и законодательством.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Публичный договор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Публичным договором признается договор, заключенный коммерческой организацией и устанавливающий ее обязанности по продаже товаров, выполнению работ или оказанию услуг, которые такая организация по характеру своей деятельности должна осуществлять в отношении каждого, кто к ней обратится (розничная торговля, перевозка транспортом общего пользования, услуги связи, энергоснабжение, медицинское, гостиничное обслуживание и т.п.). </a:t>
            </a:r>
            <a:br>
              <a:rPr lang="ru-RU" dirty="0" smtClean="0"/>
            </a:br>
            <a:r>
              <a:rPr lang="ru-RU" dirty="0" smtClean="0"/>
              <a:t>     Коммерческая организация не вправе оказывать предпочтение одному лицу перед другим в отношении заключения публичного договора, кроме случаев, предусмотренных законодательством. 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ПОКУПАТЕЛЬ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ВПРАВЕ:</a:t>
            </a:r>
          </a:p>
          <a:p>
            <a:pPr>
              <a:buNone/>
            </a:pPr>
            <a:r>
              <a:rPr lang="ru-RU" dirty="0" smtClean="0"/>
              <a:t>-требовать передачи проданной вещи;</a:t>
            </a:r>
          </a:p>
          <a:p>
            <a:pPr>
              <a:buFontTx/>
              <a:buChar char="-"/>
            </a:pPr>
            <a:r>
              <a:rPr lang="ru-RU" dirty="0" smtClean="0"/>
              <a:t>Требовать уменьшения цены товара либо расторжения договора, если товар не свободен от прав 3-х лиц;</a:t>
            </a:r>
          </a:p>
          <a:p>
            <a:pPr>
              <a:buFontTx/>
              <a:buChar char="-"/>
            </a:pPr>
            <a:r>
              <a:rPr lang="ru-RU" dirty="0" smtClean="0"/>
              <a:t>Отказаться от товара, при передачи товара в несоответствующем ассортименте</a:t>
            </a:r>
          </a:p>
          <a:p>
            <a:pPr>
              <a:buFontTx/>
              <a:buChar char="-"/>
            </a:pPr>
            <a:r>
              <a:rPr lang="ru-RU" dirty="0" smtClean="0"/>
              <a:t>Предъявлять требования, связанные с недостатками товара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ОБЯЗАН:</a:t>
            </a:r>
          </a:p>
          <a:p>
            <a:pPr>
              <a:buFontTx/>
              <a:buChar char="-"/>
            </a:pPr>
            <a:r>
              <a:rPr lang="ru-RU" dirty="0" smtClean="0"/>
              <a:t>Принять товар</a:t>
            </a:r>
          </a:p>
          <a:p>
            <a:pPr>
              <a:buFontTx/>
              <a:buChar char="-"/>
            </a:pPr>
            <a:r>
              <a:rPr lang="ru-RU" dirty="0" smtClean="0"/>
              <a:t>Оплатить товар по условиям договора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ДОГОВОРОВ КУПЛИ-ПРОДАЖИ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Договор розничной </a:t>
            </a:r>
            <a:r>
              <a:rPr lang="ru-RU" dirty="0" err="1" smtClean="0"/>
              <a:t>к-п</a:t>
            </a:r>
            <a:endParaRPr lang="ru-RU" dirty="0" smtClean="0"/>
          </a:p>
          <a:p>
            <a:r>
              <a:rPr lang="ru-RU" dirty="0" smtClean="0"/>
              <a:t>Договор поставки</a:t>
            </a:r>
          </a:p>
          <a:p>
            <a:r>
              <a:rPr lang="ru-RU" dirty="0" smtClean="0"/>
              <a:t>Договор контракции (сельхоз продукция – заготовителю)</a:t>
            </a:r>
          </a:p>
          <a:p>
            <a:r>
              <a:rPr lang="ru-RU" dirty="0" smtClean="0"/>
              <a:t>Договор энергоснабжения</a:t>
            </a:r>
          </a:p>
          <a:p>
            <a:r>
              <a:rPr lang="ru-RU" dirty="0" smtClean="0"/>
              <a:t>Договор продажи 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ПОДРЯДА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договору подряда одна сторона (подрядчик) обязуется выполнить по заданию другой стороны (заказчика) определенную работу и сдать ее результат заказчику в установленный срок, а заказчик обязуется принять результат работы и оплатить его (уплатить цену работы). Работа выполняется за риск подрядчика, если иное не предусмотрено законодательными актами или договором.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ОТЛИЧИЕ РАБОТЫ ОТ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работой понимаются действия, ведущие к заметным изменениям во внешнем материальном мире</a:t>
            </a:r>
          </a:p>
          <a:p>
            <a:endParaRPr lang="ru-RU" dirty="0" smtClean="0"/>
          </a:p>
          <a:p>
            <a:r>
              <a:rPr lang="ru-RU" dirty="0" smtClean="0"/>
              <a:t>Услуги – действия, имеющие в основных чертах </a:t>
            </a:r>
            <a:r>
              <a:rPr lang="ru-RU" dirty="0" err="1" smtClean="0"/>
              <a:t>нематериализованный</a:t>
            </a:r>
            <a:r>
              <a:rPr lang="ru-RU" dirty="0" smtClean="0"/>
              <a:t> результат либо ведущие к изменениям в духовной или физической сфере заказчика.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Работа, которую подрядчик обязуется выполнить заказчику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Стороны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335758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заказчик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857364"/>
            <a:ext cx="314327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подрядчик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300039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ПИСЬМЕННАЯ</a:t>
            </a:r>
          </a:p>
          <a:p>
            <a:pPr algn="ctr"/>
            <a:r>
              <a:rPr lang="ru-RU" dirty="0" smtClean="0"/>
              <a:t>(нотариальная, простая)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1857364"/>
            <a:ext cx="250033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УСТНАЯ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Выполнение работы иждивением подрядчика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иное не предусмотрено договором, работа выполняется иждивением подрядчика: из его материалов, его силами и средствами.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Выполненная подрядчиком работа должна соответствовать условиям договора, а при их отсутствии или неполноте - требованиям, обычно предъявляемым к работе соответствующего рода.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Отказ коммерческой организации от заключения публичного договора при наличии возможности предоставить потребителю соответствующие товары (работы, услуги) не допускается. 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ПРАВА И ОБЯЗАННОСТИ ЗАКАЗЧИКА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ВПРАВЕ:</a:t>
            </a:r>
          </a:p>
          <a:p>
            <a:pPr>
              <a:buFontTx/>
              <a:buChar char="-"/>
            </a:pPr>
            <a:r>
              <a:rPr lang="ru-RU" dirty="0" smtClean="0"/>
              <a:t>Проверять ход и качество работ</a:t>
            </a:r>
          </a:p>
          <a:p>
            <a:pPr>
              <a:buFontTx/>
              <a:buChar char="-"/>
            </a:pPr>
            <a:r>
              <a:rPr lang="ru-RU" dirty="0" smtClean="0"/>
              <a:t>Отказаться от договора и потребовать возмещение убытков, если подрядчик не приступает своевременно к исполнению договора</a:t>
            </a:r>
          </a:p>
          <a:p>
            <a:pPr>
              <a:buFontTx/>
              <a:buChar char="-"/>
            </a:pPr>
            <a:r>
              <a:rPr lang="ru-RU" dirty="0" smtClean="0"/>
              <a:t>Назначить подрядчику разумный срок для устранения недостатков</a:t>
            </a:r>
          </a:p>
          <a:p>
            <a:pPr>
              <a:buFontTx/>
              <a:buChar char="-"/>
            </a:pPr>
            <a:r>
              <a:rPr lang="ru-RU" dirty="0" smtClean="0"/>
              <a:t>В любое время до сдачи работы отказаться от договора, уплатив подрядчику за фактически выполненную работу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Заказчик обязан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сроки и в порядке, предусмотренные договором, осмотреть и принять результат работы</a:t>
            </a:r>
          </a:p>
          <a:p>
            <a:r>
              <a:rPr lang="ru-RU" dirty="0" smtClean="0"/>
              <a:t>Оказать подрядчику содействие в выполнении работы в объеме и в порядке, предусмотренных договором подряда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ПРАВА И ОБЯЗАННОСТИ ПОДРЯДЧИКА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ВПРАВЕ:</a:t>
            </a:r>
          </a:p>
          <a:p>
            <a:pPr>
              <a:buFontTx/>
              <a:buChar char="-"/>
            </a:pPr>
            <a:r>
              <a:rPr lang="ru-RU" dirty="0" smtClean="0"/>
              <a:t>Приостановить исполнение договора при невыполнении заказчиком своих обязанностей</a:t>
            </a:r>
          </a:p>
          <a:p>
            <a:pPr>
              <a:buFontTx/>
              <a:buChar char="-"/>
            </a:pPr>
            <a:r>
              <a:rPr lang="ru-RU" dirty="0" smtClean="0"/>
              <a:t>Привлечь субподрядчика (если договор не устанавливает иное)</a:t>
            </a:r>
          </a:p>
          <a:p>
            <a:pPr>
              <a:buFontTx/>
              <a:buChar char="-"/>
            </a:pPr>
            <a:r>
              <a:rPr lang="ru-RU" dirty="0" smtClean="0"/>
              <a:t>При неоплате работ, удержать их результат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ПОДРЯДЧИК ОБЯЗАН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Выполнить работу </a:t>
            </a:r>
            <a:r>
              <a:rPr lang="ru-RU" dirty="0" err="1" smtClean="0"/>
              <a:t>доброкачествено</a:t>
            </a:r>
            <a:endParaRPr lang="ru-RU" dirty="0" smtClean="0"/>
          </a:p>
          <a:p>
            <a:r>
              <a:rPr lang="ru-RU" dirty="0" smtClean="0"/>
              <a:t>Использовать материал заказчика экономно и расчетливо</a:t>
            </a:r>
          </a:p>
          <a:p>
            <a:r>
              <a:rPr lang="ru-RU" dirty="0" smtClean="0"/>
              <a:t>Передать информацию об эксплуатации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договора подряда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Бытовой подряд</a:t>
            </a:r>
          </a:p>
          <a:p>
            <a:r>
              <a:rPr lang="ru-RU" dirty="0" smtClean="0"/>
              <a:t>Строительный подряд</a:t>
            </a:r>
          </a:p>
          <a:p>
            <a:r>
              <a:rPr lang="ru-RU" dirty="0" smtClean="0"/>
              <a:t>Подряд на проектные и изыскательские работы</a:t>
            </a:r>
          </a:p>
          <a:p>
            <a:r>
              <a:rPr lang="ru-RU" dirty="0" smtClean="0"/>
              <a:t>Подряд на научно-исследовательские, опытно-конструкторские и технологические работы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СУЩЕСТВЕННЫЕ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1714488"/>
            <a:ext cx="300039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ОБЫЧНЫЕ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321471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СЛУЧАЙНЫЕ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СУЩЕСТВЕННЫЕ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Существенными являются условия о предмете договора, условия, которые признаны существенными законодательством или необходимы для договоров данного вида, а также все те условия, относительно которых по заявлению одной из сторон должно быть достигнуто соглашение.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ОБЫЧНЫЕ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Их наличие или отсутствие никакого влияния на факт договора не оказывают. Они сформулированы в законодательстве.</a:t>
            </a:r>
          </a:p>
          <a:p>
            <a:endParaRPr lang="ru-RU" dirty="0" smtClean="0"/>
          </a:p>
          <a:p>
            <a:r>
              <a:rPr lang="ru-RU" dirty="0" smtClean="0"/>
              <a:t>ПРИМЕР:</a:t>
            </a:r>
          </a:p>
          <a:p>
            <a:r>
              <a:rPr lang="ru-RU" dirty="0" smtClean="0"/>
              <a:t>Если продавец отказывается передать покупателю проданный товар, покупатель вправе отказаться от исполнения договора купли-продажи. (П.1 СТ. 416)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влияют на заключение договор. Приобретают юридическое действие, если они включены в договор.</a:t>
            </a:r>
          </a:p>
          <a:p>
            <a:endParaRPr lang="ru-RU" dirty="0" smtClean="0"/>
          </a:p>
          <a:p>
            <a:r>
              <a:rPr lang="ru-RU" dirty="0" smtClean="0"/>
              <a:t>НАПРИМЕР: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из условий договора и законодательных актов не вытекает обязанность уплатить цену в определенный срок, покупатель обязан уплатить ее без промедления, после передачи ему товара или товарораспорядительных документов на этот товар. (П.1 СТ. 439).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договоре указано, что оплата будет проведена только после выставления счета фактуры.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1441</Words>
  <Application>Microsoft Office PowerPoint</Application>
  <PresentationFormat>Экран (4:3)</PresentationFormat>
  <Paragraphs>175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Arial</vt:lpstr>
      <vt:lpstr>Trebuchet MS</vt:lpstr>
      <vt:lpstr>Wingdings 3</vt:lpstr>
      <vt:lpstr>Грань</vt:lpstr>
      <vt:lpstr>ДОГОВОР</vt:lpstr>
      <vt:lpstr>Презентация PowerPoint</vt:lpstr>
      <vt:lpstr>смешанный договор</vt:lpstr>
      <vt:lpstr>Публичный договор</vt:lpstr>
      <vt:lpstr>Презентация PowerPoint</vt:lpstr>
      <vt:lpstr>УСЛОВИЯ ДОГОВОРА</vt:lpstr>
      <vt:lpstr>СУЩЕСТВЕННЫЕ УСЛОВИЯ</vt:lpstr>
      <vt:lpstr>ОБЫЧНЫЕ УСЛОВИЯ</vt:lpstr>
      <vt:lpstr>СЛУЧАЙНЫЕ</vt:lpstr>
      <vt:lpstr>КЛАССИФИКАЦИЯ ДОГОВОРОВ</vt:lpstr>
      <vt:lpstr>РЕАЛЬНЫЙ И КОНСЕНСУСНЫЙ</vt:lpstr>
      <vt:lpstr>ПРЕДВОРИТЕЛЬНЫЙ ДОГОВОР</vt:lpstr>
      <vt:lpstr>Презентация PowerPoint</vt:lpstr>
      <vt:lpstr>Презентация PowerPoint</vt:lpstr>
      <vt:lpstr>ЗАКЛЮЧЕНИЕ ДОГОВОРА</vt:lpstr>
      <vt:lpstr>оферта</vt:lpstr>
      <vt:lpstr>Презентация PowerPoint</vt:lpstr>
      <vt:lpstr>Презентация PowerPoint</vt:lpstr>
      <vt:lpstr>ВИДЫ ОФЕРТЫ</vt:lpstr>
      <vt:lpstr>публичная оферта</vt:lpstr>
      <vt:lpstr>Акцепт</vt:lpstr>
      <vt:lpstr>ВОПРОС</vt:lpstr>
      <vt:lpstr>Презентация PowerPoint</vt:lpstr>
      <vt:lpstr>Место заключения договора</vt:lpstr>
      <vt:lpstr>ОСНОВАНИЯ ИЗМЕНЕНИЯ И РАСТОРЖЕНИЯ ДОГОВОРА</vt:lpstr>
      <vt:lpstr>По решению суда</vt:lpstr>
      <vt:lpstr>ОДНОСТОРОННИЙ ОТКАЗ</vt:lpstr>
      <vt:lpstr>ОТДЕЛЬНЫЕ ВИДЫ ДОГОВОРОВ</vt:lpstr>
      <vt:lpstr>Договор купли-продажи</vt:lpstr>
      <vt:lpstr>Характеристика договора к-п</vt:lpstr>
      <vt:lpstr>Стороны договора</vt:lpstr>
      <vt:lpstr>ПРЕДМЕТ ДОГОВОРА</vt:lpstr>
      <vt:lpstr>ФОРМА ДОГОВОРА</vt:lpstr>
      <vt:lpstr>СОДЕРЖАНИЕ ДОГОВОРА КУПЛИ-ПРОДАЖИ</vt:lpstr>
      <vt:lpstr>Презентация PowerPoint</vt:lpstr>
      <vt:lpstr>Обязанность продавца передать товар покупателю </vt:lpstr>
      <vt:lpstr>Качество товара</vt:lpstr>
      <vt:lpstr>ПРАВА И ОБЯЗАННОСТИ СТОРОН</vt:lpstr>
      <vt:lpstr>Презентация PowerPoint</vt:lpstr>
      <vt:lpstr>ПОКУПАТЕЛЬ</vt:lpstr>
      <vt:lpstr>Презентация PowerPoint</vt:lpstr>
      <vt:lpstr>ВИДЫ ДОГОВОРОВ КУПЛИ-ПРОДАЖИ</vt:lpstr>
      <vt:lpstr>ДОГОВОР ПОДРЯДА</vt:lpstr>
      <vt:lpstr>ОТЛИЧИЕ РАБОТЫ ОТ УСЛУГИ</vt:lpstr>
      <vt:lpstr>ПРЕДМЕТ ДОГОВОРА</vt:lpstr>
      <vt:lpstr>Стороны договора</vt:lpstr>
      <vt:lpstr>ФОРМА ДОГОВОРА</vt:lpstr>
      <vt:lpstr>Выполнение работы иждивением подрядчика</vt:lpstr>
      <vt:lpstr>Качество работы</vt:lpstr>
      <vt:lpstr>ПРАВА И ОБЯЗАННОСТИ ЗАКАЗЧИКА</vt:lpstr>
      <vt:lpstr>Заказчик обязан</vt:lpstr>
      <vt:lpstr>ПРАВА И ОБЯЗАННОСТИ ПОДРЯДЧИКА</vt:lpstr>
      <vt:lpstr>ПОДРЯДЧИК ОБЯЗАН</vt:lpstr>
      <vt:lpstr>Виды договора подряда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</dc:title>
  <cp:lastModifiedBy>Ольга</cp:lastModifiedBy>
  <cp:revision>12</cp:revision>
  <dcterms:modified xsi:type="dcterms:W3CDTF">2014-05-19T11:11:32Z</dcterms:modified>
</cp:coreProperties>
</file>