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 id="272" r:id="rId18"/>
    <p:sldId id="279" r:id="rId19"/>
    <p:sldId id="280" r:id="rId20"/>
    <p:sldId id="273" r:id="rId21"/>
    <p:sldId id="274" r:id="rId22"/>
    <p:sldId id="275" r:id="rId23"/>
    <p:sldId id="276" r:id="rId24"/>
    <p:sldId id="277"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2508119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166602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6889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3080007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2910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507167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779020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142442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3682263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073C6FB-9288-4C26-8E9D-4D80DCEE4FD6}" type="datetimeFigureOut">
              <a:rPr lang="ru-RU" smtClean="0"/>
              <a:t>17.05.2014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259789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073C6FB-9288-4C26-8E9D-4D80DCEE4FD6}" type="datetimeFigureOut">
              <a:rPr lang="ru-RU" smtClean="0"/>
              <a:t>17.05.2014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77306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073C6FB-9288-4C26-8E9D-4D80DCEE4FD6}" type="datetimeFigureOut">
              <a:rPr lang="ru-RU" smtClean="0"/>
              <a:t>17.05.2014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57884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073C6FB-9288-4C26-8E9D-4D80DCEE4FD6}" type="datetimeFigureOut">
              <a:rPr lang="ru-RU" smtClean="0"/>
              <a:t>17.05.2014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1926077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3C6FB-9288-4C26-8E9D-4D80DCEE4FD6}" type="datetimeFigureOut">
              <a:rPr lang="ru-RU" smtClean="0"/>
              <a:t>17.05.2014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151386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073C6FB-9288-4C26-8E9D-4D80DCEE4FD6}" type="datetimeFigureOut">
              <a:rPr lang="ru-RU" smtClean="0"/>
              <a:t>17.05.2014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2962111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073C6FB-9288-4C26-8E9D-4D80DCEE4FD6}" type="datetimeFigureOut">
              <a:rPr lang="ru-RU" smtClean="0"/>
              <a:t>17.05.2014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F99F42-087C-4B46-812D-A1C8051A21DB}" type="slidenum">
              <a:rPr lang="ru-RU" smtClean="0"/>
              <a:t>‹#›</a:t>
            </a:fld>
            <a:endParaRPr lang="ru-RU"/>
          </a:p>
        </p:txBody>
      </p:sp>
    </p:spTree>
    <p:extLst>
      <p:ext uri="{BB962C8B-B14F-4D97-AF65-F5344CB8AC3E}">
        <p14:creationId xmlns:p14="http://schemas.microsoft.com/office/powerpoint/2010/main" val="40402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073C6FB-9288-4C26-8E9D-4D80DCEE4FD6}" type="datetimeFigureOut">
              <a:rPr lang="ru-RU" smtClean="0"/>
              <a:t>17.05.2014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F99F42-087C-4B46-812D-A1C8051A21DB}" type="slidenum">
              <a:rPr lang="ru-RU" smtClean="0"/>
              <a:t>‹#›</a:t>
            </a:fld>
            <a:endParaRPr lang="ru-RU"/>
          </a:p>
        </p:txBody>
      </p:sp>
    </p:spTree>
    <p:extLst>
      <p:ext uri="{BB962C8B-B14F-4D97-AF65-F5344CB8AC3E}">
        <p14:creationId xmlns:p14="http://schemas.microsoft.com/office/powerpoint/2010/main" val="1367519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СРОКИ В ГРАЖДАНСКОМ ПРАВЕ</a:t>
            </a:r>
            <a:endParaRPr lang="ru-RU" dirty="0"/>
          </a:p>
        </p:txBody>
      </p:sp>
    </p:spTree>
    <p:extLst>
      <p:ext uri="{BB962C8B-B14F-4D97-AF65-F5344CB8AC3E}">
        <p14:creationId xmlns:p14="http://schemas.microsoft.com/office/powerpoint/2010/main" val="354261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ИСЧИСЛЕНИЕ СРОКОВ</a:t>
            </a:r>
            <a:endParaRPr lang="ru-RU" dirty="0"/>
          </a:p>
        </p:txBody>
      </p:sp>
      <p:sp>
        <p:nvSpPr>
          <p:cNvPr id="3" name="Объект 2"/>
          <p:cNvSpPr>
            <a:spLocks noGrp="1"/>
          </p:cNvSpPr>
          <p:nvPr>
            <p:ph idx="1"/>
          </p:nvPr>
        </p:nvSpPr>
        <p:spPr/>
        <p:txBody>
          <a:bodyPr/>
          <a:lstStyle/>
          <a:p>
            <a:r>
              <a:rPr lang="ru-RU" dirty="0" smtClean="0"/>
              <a:t>Срок, установленный законодательством, сделкой, либо назначаемый судом, определяется календарной датой или указанием на событие, которое должно неизбежно наступить.</a:t>
            </a:r>
          </a:p>
          <a:p>
            <a:endParaRPr lang="ru-RU" dirty="0"/>
          </a:p>
          <a:p>
            <a:endParaRPr lang="ru-RU" dirty="0" smtClean="0"/>
          </a:p>
          <a:p>
            <a:r>
              <a:rPr lang="ru-RU" dirty="0" smtClean="0"/>
              <a:t>Срок может устанавливаться так же как период времени, который исчисляется годами, месяцами, неделями, днями или часами.</a:t>
            </a:r>
            <a:endParaRPr lang="ru-RU" dirty="0"/>
          </a:p>
        </p:txBody>
      </p:sp>
    </p:spTree>
    <p:extLst>
      <p:ext uri="{BB962C8B-B14F-4D97-AF65-F5344CB8AC3E}">
        <p14:creationId xmlns:p14="http://schemas.microsoft.com/office/powerpoint/2010/main" val="2721473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smtClean="0"/>
          </a:p>
          <a:p>
            <a:endParaRPr lang="ru-RU" dirty="0"/>
          </a:p>
          <a:p>
            <a:r>
              <a:rPr lang="ru-RU" dirty="0" smtClean="0"/>
              <a:t>Течение срока, определяемого периодом времени, </a:t>
            </a:r>
            <a:r>
              <a:rPr lang="ru-RU" b="1" dirty="0" smtClean="0"/>
              <a:t>начинается на </a:t>
            </a:r>
            <a:r>
              <a:rPr lang="ru-RU" b="1" u="sng" dirty="0" smtClean="0"/>
              <a:t>следующий день </a:t>
            </a:r>
            <a:r>
              <a:rPr lang="ru-RU" b="1" dirty="0" smtClean="0"/>
              <a:t>после календарной даты или наступления события, которыми определено его начало.</a:t>
            </a:r>
            <a:endParaRPr lang="ru-RU" b="1" dirty="0"/>
          </a:p>
        </p:txBody>
      </p:sp>
    </p:spTree>
    <p:extLst>
      <p:ext uri="{BB962C8B-B14F-4D97-AF65-F5344CB8AC3E}">
        <p14:creationId xmlns:p14="http://schemas.microsoft.com/office/powerpoint/2010/main" val="1594512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smtClean="0"/>
              <a:t>1. Срок, исчисляемый годами, истекает в соответствующий месяц и число последнего года срока. </a:t>
            </a:r>
          </a:p>
          <a:p>
            <a:endParaRPr lang="ru-RU" dirty="0" smtClean="0"/>
          </a:p>
          <a:p>
            <a:r>
              <a:rPr lang="ru-RU" dirty="0" smtClean="0"/>
              <a:t>К сроку, исчисляемому в полгода, применяются правила для сроков, исчисляемых месяцами.</a:t>
            </a:r>
          </a:p>
          <a:p>
            <a:endParaRPr lang="ru-RU" dirty="0" smtClean="0"/>
          </a:p>
          <a:p>
            <a:r>
              <a:rPr lang="ru-RU" dirty="0" smtClean="0"/>
              <a:t>2. К сроку, исчисляемому кварталами года, применяются правила для сроков, исчисляемых месяцами. При этом квартал считается равным трем месяцам, а отсчет кварталов ведется с начала года.</a:t>
            </a:r>
          </a:p>
          <a:p>
            <a:endParaRPr lang="ru-RU" dirty="0" smtClean="0"/>
          </a:p>
        </p:txBody>
      </p:sp>
    </p:spTree>
    <p:extLst>
      <p:ext uri="{BB962C8B-B14F-4D97-AF65-F5344CB8AC3E}">
        <p14:creationId xmlns:p14="http://schemas.microsoft.com/office/powerpoint/2010/main" val="92073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smtClean="0"/>
              <a:t>3. Срок, исчисляемый месяцами, истекает в соответствующее число последнего месяца срока. </a:t>
            </a:r>
          </a:p>
          <a:p>
            <a:endParaRPr lang="ru-RU" dirty="0" smtClean="0"/>
          </a:p>
          <a:p>
            <a:r>
              <a:rPr lang="ru-RU" dirty="0" smtClean="0"/>
              <a:t>Срок, определяемый в полмесяца, рассматривается как срок, исчисляемый днями, и считается равным пятнадцати дням. </a:t>
            </a:r>
          </a:p>
          <a:p>
            <a:endParaRPr lang="ru-RU" dirty="0" smtClean="0"/>
          </a:p>
          <a:p>
            <a:r>
              <a:rPr lang="ru-RU" dirty="0" smtClean="0"/>
              <a:t>Если окончание срока, исчисляемого месяцами, приходится на такой месяц, в котором нет соответствующего числа, то срок истекает в последний день этого месяца.</a:t>
            </a:r>
          </a:p>
          <a:p>
            <a:endParaRPr lang="ru-RU" dirty="0" smtClean="0"/>
          </a:p>
          <a:p>
            <a:r>
              <a:rPr lang="ru-RU" dirty="0" smtClean="0"/>
              <a:t>4. Срок, исчисляемый неделями, истекает в соответствующий день последней недели срока.</a:t>
            </a:r>
          </a:p>
          <a:p>
            <a:endParaRPr lang="ru-RU" dirty="0"/>
          </a:p>
        </p:txBody>
      </p:sp>
    </p:spTree>
    <p:extLst>
      <p:ext uri="{BB962C8B-B14F-4D97-AF65-F5344CB8AC3E}">
        <p14:creationId xmlns:p14="http://schemas.microsoft.com/office/powerpoint/2010/main" val="2202274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smtClean="0"/>
          </a:p>
          <a:p>
            <a:endParaRPr lang="ru-RU" dirty="0"/>
          </a:p>
          <a:p>
            <a:r>
              <a:rPr lang="ru-RU" dirty="0" smtClean="0"/>
              <a:t>Если последний день срока приходится на нерабочий день, днем окончания срока считается ближайший следующий за ним рабочий день.</a:t>
            </a:r>
            <a:endParaRPr lang="ru-RU" dirty="0"/>
          </a:p>
        </p:txBody>
      </p:sp>
    </p:spTree>
    <p:extLst>
      <p:ext uri="{BB962C8B-B14F-4D97-AF65-F5344CB8AC3E}">
        <p14:creationId xmlns:p14="http://schemas.microsoft.com/office/powerpoint/2010/main" val="644072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Если срок установлен для совершения какого-либо действия, оно может быть выполнено до двадцати четырех часов последнего дня срока.</a:t>
            </a:r>
          </a:p>
          <a:p>
            <a:endParaRPr lang="ru-RU" dirty="0"/>
          </a:p>
          <a:p>
            <a:r>
              <a:rPr lang="ru-RU" dirty="0" smtClean="0"/>
              <a:t>Однако, если это действие должно быть совершено в организации, то срок истекает в тот час, когда в этой организации по установленным правилам прекращаются соответствующие операции.</a:t>
            </a:r>
            <a:endParaRPr lang="ru-RU" dirty="0"/>
          </a:p>
        </p:txBody>
      </p:sp>
    </p:spTree>
    <p:extLst>
      <p:ext uri="{BB962C8B-B14F-4D97-AF65-F5344CB8AC3E}">
        <p14:creationId xmlns:p14="http://schemas.microsoft.com/office/powerpoint/2010/main" val="1957369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ИСКОВАЯ ДАВНОСТЬ</a:t>
            </a:r>
            <a:endParaRPr lang="ru-RU" dirty="0"/>
          </a:p>
        </p:txBody>
      </p:sp>
      <p:sp>
        <p:nvSpPr>
          <p:cNvPr id="3" name="Объект 2"/>
          <p:cNvSpPr>
            <a:spLocks noGrp="1"/>
          </p:cNvSpPr>
          <p:nvPr>
            <p:ph idx="1"/>
          </p:nvPr>
        </p:nvSpPr>
        <p:spPr/>
        <p:txBody>
          <a:bodyPr/>
          <a:lstStyle/>
          <a:p>
            <a:r>
              <a:rPr lang="ru-RU" dirty="0" smtClean="0"/>
              <a:t>это период времени, в течение которого может быть удовлетворено исковое требование, возникшее из нарушений права лица или охраняемого законом интереса.</a:t>
            </a:r>
            <a:endParaRPr lang="ru-RU" dirty="0"/>
          </a:p>
        </p:txBody>
      </p:sp>
    </p:spTree>
    <p:extLst>
      <p:ext uri="{BB962C8B-B14F-4D97-AF65-F5344CB8AC3E}">
        <p14:creationId xmlns:p14="http://schemas.microsoft.com/office/powerpoint/2010/main" val="3595989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smtClean="0"/>
              <a:t>Общий срок исковой давности устанавливается в три года.</a:t>
            </a:r>
          </a:p>
          <a:p>
            <a:endParaRPr lang="ru-RU" dirty="0"/>
          </a:p>
          <a:p>
            <a:r>
              <a:rPr lang="ru-RU" dirty="0" smtClean="0"/>
              <a:t>Требование о защите нарушенного права принимается к рассмотрению судом независимо от истечения срока исковой давности.</a:t>
            </a:r>
          </a:p>
          <a:p>
            <a:endParaRPr lang="ru-RU" dirty="0" smtClean="0"/>
          </a:p>
          <a:p>
            <a:r>
              <a:rPr lang="ru-RU" dirty="0" smtClean="0"/>
              <a:t>Исковая давность применяется судом только по заявлению стороны в споре, сделанному до вынесения судом решения.</a:t>
            </a:r>
          </a:p>
          <a:p>
            <a:endParaRPr lang="ru-RU" dirty="0" smtClean="0"/>
          </a:p>
          <a:p>
            <a:r>
              <a:rPr lang="ru-RU" dirty="0" smtClean="0"/>
              <a:t>Истечение срока исковой давности до предъявления иска является основанием к вынесению судом решения об отказе в иске.</a:t>
            </a:r>
            <a:endParaRPr lang="ru-RU" dirty="0"/>
          </a:p>
        </p:txBody>
      </p:sp>
    </p:spTree>
    <p:extLst>
      <p:ext uri="{BB962C8B-B14F-4D97-AF65-F5344CB8AC3E}">
        <p14:creationId xmlns:p14="http://schemas.microsoft.com/office/powerpoint/2010/main" val="3897937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СПЕЦИАЛЬНЫЕ СРОКИ ИСКОВОЙ ДАВНОСТИ</a:t>
            </a:r>
            <a:endParaRPr lang="ru-RU" dirty="0"/>
          </a:p>
        </p:txBody>
      </p:sp>
      <p:sp>
        <p:nvSpPr>
          <p:cNvPr id="3" name="Объект 2"/>
          <p:cNvSpPr>
            <a:spLocks noGrp="1"/>
          </p:cNvSpPr>
          <p:nvPr>
            <p:ph idx="1"/>
          </p:nvPr>
        </p:nvSpPr>
        <p:spPr/>
        <p:txBody>
          <a:bodyPr/>
          <a:lstStyle/>
          <a:p>
            <a:r>
              <a:rPr lang="ru-RU" dirty="0" smtClean="0"/>
              <a:t>Статья 162 ГК РК. Сроки исковой давности по недействительным сделкам</a:t>
            </a:r>
          </a:p>
          <a:p>
            <a:r>
              <a:rPr lang="ru-RU" dirty="0" smtClean="0"/>
              <a:t>Исковая давность по спорам, связанным с недействительностью сделки по основаниям, предусмотренным пунктами 9 и 10 статьи 159 настоящего Кодекса, составляет год со дня прекращения насилия или угрозы, под влиянием которых была совершена сделка, либо со дня, когда истец узнал или должен был узнать об иных обстоятельствах, являющихся основанием для признания сделки недействительной.</a:t>
            </a:r>
            <a:endParaRPr lang="ru-RU" dirty="0"/>
          </a:p>
        </p:txBody>
      </p:sp>
    </p:spTree>
    <p:extLst>
      <p:ext uri="{BB962C8B-B14F-4D97-AF65-F5344CB8AC3E}">
        <p14:creationId xmlns:p14="http://schemas.microsoft.com/office/powerpoint/2010/main" val="2158804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smtClean="0"/>
              <a:t>Статья 172 ТК РК. Сроки обращения в органы по рассмотрению индивидуальных трудовых споров</a:t>
            </a:r>
          </a:p>
          <a:p>
            <a:endParaRPr lang="ru-RU" dirty="0" smtClean="0"/>
          </a:p>
          <a:p>
            <a:r>
              <a:rPr lang="ru-RU" dirty="0" smtClean="0"/>
              <a:t>Для обращения в органы по рассмотрению индивидуальных трудовых споров устанавливаются следующие сроки:</a:t>
            </a:r>
          </a:p>
          <a:p>
            <a:endParaRPr lang="ru-RU" dirty="0" smtClean="0"/>
          </a:p>
          <a:p>
            <a:r>
              <a:rPr lang="ru-RU" dirty="0" smtClean="0"/>
              <a:t>1) по спорам о восстановлении на работе — три месяца со дня вручения копии акта работодателя о расторжении трудового договора;</a:t>
            </a:r>
          </a:p>
          <a:p>
            <a:endParaRPr lang="ru-RU" dirty="0" smtClean="0"/>
          </a:p>
          <a:p>
            <a:r>
              <a:rPr lang="ru-RU" dirty="0" smtClean="0"/>
              <a:t>2) по другим трудовым спорам — один год с того дня, когда работник или работодатель узнал или должен был узнать о нарушении своего права.</a:t>
            </a:r>
            <a:endParaRPr lang="ru-RU" dirty="0"/>
          </a:p>
        </p:txBody>
      </p:sp>
    </p:spTree>
    <p:extLst>
      <p:ext uri="{BB962C8B-B14F-4D97-AF65-F5344CB8AC3E}">
        <p14:creationId xmlns:p14="http://schemas.microsoft.com/office/powerpoint/2010/main" val="274428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a:t>
            </a:r>
            <a:endParaRPr lang="ru-RU" dirty="0"/>
          </a:p>
        </p:txBody>
      </p:sp>
      <p:sp>
        <p:nvSpPr>
          <p:cNvPr id="3" name="Объект 2"/>
          <p:cNvSpPr>
            <a:spLocks noGrp="1"/>
          </p:cNvSpPr>
          <p:nvPr>
            <p:ph idx="1"/>
          </p:nvPr>
        </p:nvSpPr>
        <p:spPr/>
        <p:txBody>
          <a:bodyPr/>
          <a:lstStyle/>
          <a:p>
            <a:pPr>
              <a:buFontTx/>
              <a:buChar char="-"/>
            </a:pPr>
            <a:r>
              <a:rPr lang="ru-RU" dirty="0" smtClean="0"/>
              <a:t>Определённый период</a:t>
            </a:r>
          </a:p>
          <a:p>
            <a:pPr>
              <a:buFontTx/>
              <a:buChar char="-"/>
            </a:pPr>
            <a:r>
              <a:rPr lang="ru-RU" dirty="0" smtClean="0"/>
              <a:t>Определенный момент времени</a:t>
            </a:r>
            <a:endParaRPr lang="ru-RU" dirty="0"/>
          </a:p>
        </p:txBody>
      </p:sp>
    </p:spTree>
    <p:extLst>
      <p:ext uri="{BB962C8B-B14F-4D97-AF65-F5344CB8AC3E}">
        <p14:creationId xmlns:p14="http://schemas.microsoft.com/office/powerpoint/2010/main" val="3536590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smtClean="0"/>
              <a:t>Течение срока исковой давности начинается со дня, когда лицо узнало или должно было узнать о нарушении права.</a:t>
            </a:r>
          </a:p>
          <a:p>
            <a:endParaRPr lang="ru-RU" dirty="0"/>
          </a:p>
          <a:p>
            <a:r>
              <a:rPr lang="ru-RU" dirty="0" smtClean="0"/>
              <a:t>По обязательствам с определенным сроком исполнения течение исковой давности начинается по окончании срока исполнения.</a:t>
            </a:r>
          </a:p>
          <a:p>
            <a:endParaRPr lang="ru-RU" dirty="0" smtClean="0"/>
          </a:p>
          <a:p>
            <a:r>
              <a:rPr lang="ru-RU" dirty="0" smtClean="0"/>
              <a:t>По обязательствам, срок исполнения которых не определен либо определен моментом востребования, течение исковой давности начинается с момента предъявления требования об исполнении обязательства, а если должнику предоставляется льготный срок для исполнения такого требования, исчисление исковой давности начинается по окончании указанного срока</a:t>
            </a:r>
            <a:endParaRPr lang="ru-RU" dirty="0"/>
          </a:p>
        </p:txBody>
      </p:sp>
    </p:spTree>
    <p:extLst>
      <p:ext uri="{BB962C8B-B14F-4D97-AF65-F5344CB8AC3E}">
        <p14:creationId xmlns:p14="http://schemas.microsoft.com/office/powerpoint/2010/main" val="1167049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Течение срока исковой давности приостанавливается:</a:t>
            </a:r>
            <a:br>
              <a:rPr lang="ru-RU" dirty="0" smtClean="0"/>
            </a:br>
            <a:endParaRPr lang="ru-RU" dirty="0"/>
          </a:p>
        </p:txBody>
      </p:sp>
      <p:sp>
        <p:nvSpPr>
          <p:cNvPr id="3" name="Объект 2"/>
          <p:cNvSpPr>
            <a:spLocks noGrp="1"/>
          </p:cNvSpPr>
          <p:nvPr>
            <p:ph idx="1"/>
          </p:nvPr>
        </p:nvSpPr>
        <p:spPr/>
        <p:txBody>
          <a:bodyPr>
            <a:normAutofit fontScale="85000" lnSpcReduction="20000"/>
          </a:bodyPr>
          <a:lstStyle/>
          <a:p>
            <a:endParaRPr lang="ru-RU" dirty="0" smtClean="0"/>
          </a:p>
          <a:p>
            <a:r>
              <a:rPr lang="ru-RU" dirty="0" smtClean="0"/>
              <a:t>1) если предъявлению иска препятствовало чрезвычайное и непредотвратимое при данных условиях событие (непреодолимая сила); </a:t>
            </a:r>
          </a:p>
          <a:p>
            <a:endParaRPr lang="ru-RU" dirty="0" smtClean="0"/>
          </a:p>
          <a:p>
            <a:r>
              <a:rPr lang="ru-RU" dirty="0" smtClean="0"/>
              <a:t>2) в силу объявленной Президентом Республики Казахстан отсрочки исполнения обязательств данного вида (моратория); </a:t>
            </a:r>
          </a:p>
          <a:p>
            <a:endParaRPr lang="ru-RU" dirty="0" smtClean="0"/>
          </a:p>
          <a:p>
            <a:r>
              <a:rPr lang="ru-RU" dirty="0" smtClean="0"/>
              <a:t>3) если истец или ответчик находится в составе воинских подразделений, переведенных на военное положение; </a:t>
            </a:r>
          </a:p>
          <a:p>
            <a:endParaRPr lang="ru-RU" dirty="0" smtClean="0"/>
          </a:p>
          <a:p>
            <a:r>
              <a:rPr lang="ru-RU" dirty="0" smtClean="0"/>
              <a:t>4) если у недееспособного лица отсутствует законный представитель; </a:t>
            </a:r>
          </a:p>
          <a:p>
            <a:endParaRPr lang="ru-RU" dirty="0" smtClean="0"/>
          </a:p>
          <a:p>
            <a:r>
              <a:rPr lang="ru-RU" dirty="0" smtClean="0"/>
              <a:t>5) в силу приостановления действия законодательства, регулирующего соответствующее отношение. </a:t>
            </a:r>
          </a:p>
          <a:p>
            <a:endParaRPr lang="ru-RU" dirty="0" smtClean="0"/>
          </a:p>
          <a:p>
            <a:endParaRPr lang="ru-RU" dirty="0"/>
          </a:p>
        </p:txBody>
      </p:sp>
    </p:spTree>
    <p:extLst>
      <p:ext uri="{BB962C8B-B14F-4D97-AF65-F5344CB8AC3E}">
        <p14:creationId xmlns:p14="http://schemas.microsoft.com/office/powerpoint/2010/main" val="2681920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Течение срока исковой давности приостанавливается, если указанные в настоящей статье обстоятельства возникли или продолжали существовать в последние шесть месяцев срока давности, а если этот срок не превышает шести месяцев в течение срока давности.</a:t>
            </a:r>
            <a:endParaRPr lang="ru-RU" dirty="0"/>
          </a:p>
        </p:txBody>
      </p:sp>
    </p:spTree>
    <p:extLst>
      <p:ext uri="{BB962C8B-B14F-4D97-AF65-F5344CB8AC3E}">
        <p14:creationId xmlns:p14="http://schemas.microsoft.com/office/powerpoint/2010/main" val="164991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Перерыв течения срока исковой давности</a:t>
            </a:r>
            <a:endParaRPr lang="ru-RU" dirty="0"/>
          </a:p>
        </p:txBody>
      </p:sp>
      <p:sp>
        <p:nvSpPr>
          <p:cNvPr id="3" name="Объект 2"/>
          <p:cNvSpPr>
            <a:spLocks noGrp="1"/>
          </p:cNvSpPr>
          <p:nvPr>
            <p:ph idx="1"/>
          </p:nvPr>
        </p:nvSpPr>
        <p:spPr/>
        <p:txBody>
          <a:bodyPr/>
          <a:lstStyle/>
          <a:p>
            <a:r>
              <a:rPr lang="ru-RU" dirty="0" smtClean="0"/>
              <a:t>Течение срока исковой давности прерывается предъявлением иска в установленном порядке, заключением сторонами договора о медиации, а также совершением обязанным лицом действий, свидетельствующих о признании долга или иной обязанности.</a:t>
            </a:r>
          </a:p>
          <a:p>
            <a:endParaRPr lang="ru-RU" dirty="0" smtClean="0"/>
          </a:p>
          <a:p>
            <a:r>
              <a:rPr lang="ru-RU" dirty="0" smtClean="0"/>
              <a:t>После перерыва течение срока исковой давности начинается заново; время, истекшее до перерыва, не засчитывается в новый срок.</a:t>
            </a:r>
            <a:endParaRPr lang="ru-RU" dirty="0"/>
          </a:p>
        </p:txBody>
      </p:sp>
    </p:spTree>
    <p:extLst>
      <p:ext uri="{BB962C8B-B14F-4D97-AF65-F5344CB8AC3E}">
        <p14:creationId xmlns:p14="http://schemas.microsoft.com/office/powerpoint/2010/main" val="1350131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Восстановление срока исковой давности</a:t>
            </a:r>
            <a:endParaRPr lang="ru-RU" dirty="0"/>
          </a:p>
        </p:txBody>
      </p:sp>
      <p:sp>
        <p:nvSpPr>
          <p:cNvPr id="3" name="Объект 2"/>
          <p:cNvSpPr>
            <a:spLocks noGrp="1"/>
          </p:cNvSpPr>
          <p:nvPr>
            <p:ph idx="1"/>
          </p:nvPr>
        </p:nvSpPr>
        <p:spPr/>
        <p:txBody>
          <a:bodyPr/>
          <a:lstStyle/>
          <a:p>
            <a:r>
              <a:rPr lang="ru-RU" dirty="0" smtClean="0"/>
              <a:t>В исключительных случаях, когда суд признает уважительной причину пропуска срока исковой давности по обстоятельствам, связанным с личностью истца (тяжелая болезнь, беспомощное состояние, неграмотность и т.п.), нарушенное право гражданина подлежит защите. Причины пропуска срока исковой давности могут признаваться уважительными, если они имели место в последние шесть месяцев срока давности, а если этот срок равен шести месяцам или менее шести месяцев - в течение срока давности.</a:t>
            </a:r>
            <a:endParaRPr lang="ru-RU" dirty="0"/>
          </a:p>
        </p:txBody>
      </p:sp>
    </p:spTree>
    <p:extLst>
      <p:ext uri="{BB962C8B-B14F-4D97-AF65-F5344CB8AC3E}">
        <p14:creationId xmlns:p14="http://schemas.microsoft.com/office/powerpoint/2010/main" val="4003621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 ОСУЩЕСТВЛЕНИЯ ГРАЖДАНСКИХ ПРАВ</a:t>
            </a:r>
            <a:endParaRPr lang="ru-RU" dirty="0"/>
          </a:p>
        </p:txBody>
      </p:sp>
      <p:sp>
        <p:nvSpPr>
          <p:cNvPr id="3" name="Объект 2"/>
          <p:cNvSpPr>
            <a:spLocks noGrp="1"/>
          </p:cNvSpPr>
          <p:nvPr>
            <p:ph idx="1"/>
          </p:nvPr>
        </p:nvSpPr>
        <p:spPr/>
        <p:txBody>
          <a:bodyPr/>
          <a:lstStyle/>
          <a:p>
            <a:r>
              <a:rPr lang="ru-RU" dirty="0" smtClean="0"/>
              <a:t>Отрезок времени, в течение которого </a:t>
            </a:r>
            <a:r>
              <a:rPr lang="ru-RU" dirty="0" err="1" smtClean="0"/>
              <a:t>управомоченное</a:t>
            </a:r>
            <a:r>
              <a:rPr lang="ru-RU" dirty="0" smtClean="0"/>
              <a:t> лицо имеет возможность совершить какие-либо действия</a:t>
            </a:r>
          </a:p>
          <a:p>
            <a:endParaRPr lang="ru-RU" dirty="0"/>
          </a:p>
          <a:p>
            <a:endParaRPr lang="ru-RU" dirty="0" smtClean="0"/>
          </a:p>
          <a:p>
            <a:r>
              <a:rPr lang="ru-RU" dirty="0" smtClean="0"/>
              <a:t>ОПРЕДЕЛЯЕТСЯ ЗАКОНОМ</a:t>
            </a:r>
            <a:endParaRPr lang="ru-RU" dirty="0"/>
          </a:p>
        </p:txBody>
      </p:sp>
    </p:spTree>
    <p:extLst>
      <p:ext uri="{BB962C8B-B14F-4D97-AF65-F5344CB8AC3E}">
        <p14:creationId xmlns:p14="http://schemas.microsoft.com/office/powerpoint/2010/main" val="918188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СРОКИ ОСУЩЕСТВЛЕНИЯ СУБЪЕКТИВНЫХ ПРАВ</a:t>
            </a:r>
            <a:endParaRPr lang="ru-RU" dirty="0"/>
          </a:p>
        </p:txBody>
      </p:sp>
      <p:sp>
        <p:nvSpPr>
          <p:cNvPr id="3" name="Объект 2"/>
          <p:cNvSpPr>
            <a:spLocks noGrp="1"/>
          </p:cNvSpPr>
          <p:nvPr>
            <p:ph idx="1"/>
          </p:nvPr>
        </p:nvSpPr>
        <p:spPr/>
        <p:txBody>
          <a:bodyPr/>
          <a:lstStyle/>
          <a:p>
            <a:r>
              <a:rPr lang="ru-RU" dirty="0" smtClean="0"/>
              <a:t>Период времени, в течение  которого сохраняется возникшие из определенных факторов субъективные права.</a:t>
            </a:r>
          </a:p>
          <a:p>
            <a:endParaRPr lang="ru-RU" dirty="0"/>
          </a:p>
          <a:p>
            <a:endParaRPr lang="ru-RU" dirty="0" smtClean="0"/>
          </a:p>
          <a:p>
            <a:r>
              <a:rPr lang="ru-RU" dirty="0" smtClean="0"/>
              <a:t>УСТАНАВЛИВАЮТСЯ ЗАКОНОМ</a:t>
            </a:r>
            <a:endParaRPr lang="ru-RU" dirty="0"/>
          </a:p>
        </p:txBody>
      </p:sp>
    </p:spTree>
    <p:extLst>
      <p:ext uri="{BB962C8B-B14F-4D97-AF65-F5344CB8AC3E}">
        <p14:creationId xmlns:p14="http://schemas.microsoft.com/office/powerpoint/2010/main" val="177430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ПРЕСЕКАТЕЛЬНЫЕ СРОКИ</a:t>
            </a:r>
            <a:endParaRPr lang="ru-RU" dirty="0"/>
          </a:p>
        </p:txBody>
      </p:sp>
      <p:sp>
        <p:nvSpPr>
          <p:cNvPr id="3" name="Объект 2"/>
          <p:cNvSpPr>
            <a:spLocks noGrp="1"/>
          </p:cNvSpPr>
          <p:nvPr>
            <p:ph idx="1"/>
          </p:nvPr>
        </p:nvSpPr>
        <p:spPr/>
        <p:txBody>
          <a:bodyPr/>
          <a:lstStyle/>
          <a:p>
            <a:r>
              <a:rPr lang="ru-RU" dirty="0" smtClean="0"/>
              <a:t>Устанавливаются с целью погашения определенных прав.</a:t>
            </a:r>
          </a:p>
          <a:p>
            <a:endParaRPr lang="ru-RU" dirty="0"/>
          </a:p>
          <a:p>
            <a:endParaRPr lang="ru-RU" dirty="0" smtClean="0"/>
          </a:p>
          <a:p>
            <a:endParaRPr lang="ru-RU" dirty="0"/>
          </a:p>
          <a:p>
            <a:r>
              <a:rPr lang="ru-RU" dirty="0" smtClean="0"/>
              <a:t>ПРИМЕР: Участники долевой собственности лишаются прав преимущественной покупки продаваемой доли, если они не осуществят покупку в оговоренный срок.</a:t>
            </a:r>
            <a:endParaRPr lang="ru-RU" dirty="0"/>
          </a:p>
        </p:txBody>
      </p:sp>
    </p:spTree>
    <p:extLst>
      <p:ext uri="{BB962C8B-B14F-4D97-AF65-F5344CB8AC3E}">
        <p14:creationId xmlns:p14="http://schemas.microsoft.com/office/powerpoint/2010/main" val="237595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Гарантийный срок</a:t>
            </a:r>
            <a:endParaRPr lang="ru-RU" dirty="0"/>
          </a:p>
        </p:txBody>
      </p:sp>
      <p:sp>
        <p:nvSpPr>
          <p:cNvPr id="3" name="Объект 2"/>
          <p:cNvSpPr>
            <a:spLocks noGrp="1"/>
          </p:cNvSpPr>
          <p:nvPr>
            <p:ph idx="1"/>
          </p:nvPr>
        </p:nvSpPr>
        <p:spPr/>
        <p:txBody>
          <a:bodyPr/>
          <a:lstStyle/>
          <a:p>
            <a:r>
              <a:rPr lang="ru-RU" dirty="0" smtClean="0"/>
              <a:t>Период времени, в течение которого продавец гарантирует качество товара</a:t>
            </a:r>
            <a:endParaRPr lang="ru-RU" dirty="0"/>
          </a:p>
        </p:txBody>
      </p:sp>
    </p:spTree>
    <p:extLst>
      <p:ext uri="{BB962C8B-B14F-4D97-AF65-F5344CB8AC3E}">
        <p14:creationId xmlns:p14="http://schemas.microsoft.com/office/powerpoint/2010/main" val="250105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Претензионные сроки</a:t>
            </a:r>
            <a:endParaRPr lang="ru-RU" dirty="0"/>
          </a:p>
        </p:txBody>
      </p:sp>
      <p:sp>
        <p:nvSpPr>
          <p:cNvPr id="3" name="Объект 2"/>
          <p:cNvSpPr>
            <a:spLocks noGrp="1"/>
          </p:cNvSpPr>
          <p:nvPr>
            <p:ph idx="1"/>
          </p:nvPr>
        </p:nvSpPr>
        <p:spPr/>
        <p:txBody>
          <a:bodyPr/>
          <a:lstStyle/>
          <a:p>
            <a:r>
              <a:rPr lang="ru-RU" dirty="0" smtClean="0"/>
              <a:t>Устанавливаются законом для предъявления к лицу, нарушившему субъективное право, претензий по поводу факта нарушения права с требованием о добровольном исполнении обязанностей.</a:t>
            </a:r>
          </a:p>
          <a:p>
            <a:endParaRPr lang="ru-RU" dirty="0"/>
          </a:p>
        </p:txBody>
      </p:sp>
    </p:spTree>
    <p:extLst>
      <p:ext uri="{BB962C8B-B14F-4D97-AF65-F5344CB8AC3E}">
        <p14:creationId xmlns:p14="http://schemas.microsoft.com/office/powerpoint/2010/main" val="2507868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СРОКИ ИСПОЛНЕНИЯ ГРАЖДАНСКО-ПРАВОВЫХ ОБЯЗАННОСТЕЙ</a:t>
            </a:r>
            <a:endParaRPr lang="ru-RU" dirty="0"/>
          </a:p>
        </p:txBody>
      </p:sp>
      <p:sp>
        <p:nvSpPr>
          <p:cNvPr id="3" name="Объект 2"/>
          <p:cNvSpPr>
            <a:spLocks noGrp="1"/>
          </p:cNvSpPr>
          <p:nvPr>
            <p:ph idx="1"/>
          </p:nvPr>
        </p:nvSpPr>
        <p:spPr/>
        <p:txBody>
          <a:bodyPr/>
          <a:lstStyle/>
          <a:p>
            <a:r>
              <a:rPr lang="ru-RU" dirty="0" smtClean="0"/>
              <a:t>Устанавливаются участниками договора</a:t>
            </a:r>
            <a:endParaRPr lang="ru-RU" dirty="0"/>
          </a:p>
        </p:txBody>
      </p:sp>
    </p:spTree>
    <p:extLst>
      <p:ext uri="{BB962C8B-B14F-4D97-AF65-F5344CB8AC3E}">
        <p14:creationId xmlns:p14="http://schemas.microsoft.com/office/powerpoint/2010/main" val="39424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 защиты гражданских прав</a:t>
            </a:r>
            <a:endParaRPr lang="ru-RU" dirty="0"/>
          </a:p>
        </p:txBody>
      </p:sp>
      <p:sp>
        <p:nvSpPr>
          <p:cNvPr id="3" name="Объект 2"/>
          <p:cNvSpPr>
            <a:spLocks noGrp="1"/>
          </p:cNvSpPr>
          <p:nvPr>
            <p:ph idx="1"/>
          </p:nvPr>
        </p:nvSpPr>
        <p:spPr/>
        <p:txBody>
          <a:bodyPr/>
          <a:lstStyle/>
          <a:p>
            <a:r>
              <a:rPr lang="ru-RU" dirty="0" smtClean="0"/>
              <a:t>Срок исковой давности.</a:t>
            </a:r>
            <a:endParaRPr lang="ru-RU" dirty="0"/>
          </a:p>
        </p:txBody>
      </p:sp>
    </p:spTree>
    <p:extLst>
      <p:ext uri="{BB962C8B-B14F-4D97-AF65-F5344CB8AC3E}">
        <p14:creationId xmlns:p14="http://schemas.microsoft.com/office/powerpoint/2010/main" val="2465832181"/>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TotalTime>
  <Words>976</Words>
  <Application>Microsoft Office PowerPoint</Application>
  <PresentationFormat>Широкоэкранный</PresentationFormat>
  <Paragraphs>96</Paragraphs>
  <Slides>24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Arial</vt:lpstr>
      <vt:lpstr>Trebuchet MS</vt:lpstr>
      <vt:lpstr>Wingdings 3</vt:lpstr>
      <vt:lpstr>Грань</vt:lpstr>
      <vt:lpstr>СРОКИ В ГРАЖДАНСКОМ ПРАВЕ</vt:lpstr>
      <vt:lpstr>СРОК</vt:lpstr>
      <vt:lpstr>СРОК ОСУЩЕСТВЛЕНИЯ ГРАЖДАНСКИХ ПРАВ</vt:lpstr>
      <vt:lpstr>СРОКИ ОСУЩЕСТВЛЕНИЯ СУБЪЕКТИВНЫХ ПРАВ</vt:lpstr>
      <vt:lpstr>ПРЕСЕКАТЕЛЬНЫЕ СРОКИ</vt:lpstr>
      <vt:lpstr>Гарантийный срок</vt:lpstr>
      <vt:lpstr>Претензионные сроки</vt:lpstr>
      <vt:lpstr>СРОКИ ИСПОЛНЕНИЯ ГРАЖДАНСКО-ПРАВОВЫХ ОБЯЗАННОСТЕЙ</vt:lpstr>
      <vt:lpstr>Срок защиты гражданских прав</vt:lpstr>
      <vt:lpstr>ИСЧИСЛЕНИЕ СРОКОВ</vt:lpstr>
      <vt:lpstr>Презентация PowerPoint</vt:lpstr>
      <vt:lpstr>Презентация PowerPoint</vt:lpstr>
      <vt:lpstr>Презентация PowerPoint</vt:lpstr>
      <vt:lpstr>Презентация PowerPoint</vt:lpstr>
      <vt:lpstr>Презентация PowerPoint</vt:lpstr>
      <vt:lpstr>ИСКОВАЯ ДАВНОСТЬ</vt:lpstr>
      <vt:lpstr>Презентация PowerPoint</vt:lpstr>
      <vt:lpstr>СПЕЦИАЛЬНЫЕ СРОКИ ИСКОВОЙ ДАВНОСТИ</vt:lpstr>
      <vt:lpstr>Презентация PowerPoint</vt:lpstr>
      <vt:lpstr>Презентация PowerPoint</vt:lpstr>
      <vt:lpstr>Течение срока исковой давности приостанавливается: </vt:lpstr>
      <vt:lpstr>Презентация PowerPoint</vt:lpstr>
      <vt:lpstr>Перерыв течения срока исковой давности</vt:lpstr>
      <vt:lpstr>Восстановление срока исковой давности</vt:lpstr>
    </vt:vector>
  </TitlesOfParts>
  <Company>UralSOFT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СРОКИ В ГРАЖДАНСКОМ ПРАВЕ</dc:title>
  <dc:creator>Ольга</dc:creator>
  <cp:lastModifiedBy>Ольга</cp:lastModifiedBy>
  <cp:revision>3</cp:revision>
  <dcterms:created xsi:type="dcterms:W3CDTF">2014-05-17T02:03:43Z</dcterms:created>
  <dcterms:modified xsi:type="dcterms:W3CDTF">2014-05-17T02:36:50Z</dcterms:modified>
</cp:coreProperties>
</file>