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90" r:id="rId11"/>
    <p:sldId id="29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5" r:id="rId20"/>
    <p:sldId id="276" r:id="rId21"/>
    <p:sldId id="277" r:id="rId22"/>
    <p:sldId id="278" r:id="rId23"/>
    <p:sldId id="289" r:id="rId24"/>
    <p:sldId id="279" r:id="rId25"/>
    <p:sldId id="280" r:id="rId26"/>
    <p:sldId id="281" r:id="rId27"/>
    <p:sldId id="292" r:id="rId28"/>
    <p:sldId id="293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733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5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084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97061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820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0900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823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2507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106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309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100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208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800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0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566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563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079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438E404-033B-49B1-ABD9-65F5805DDD47}" type="datetimeFigureOut">
              <a:rPr lang="ru-RU" smtClean="0"/>
              <a:pPr/>
              <a:t>12.05.2016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65EAB-FA88-440B-96CE-AA743C486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5960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Субъекты гражданского права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1543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Недееспособным лицом могут признать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Гражданина, который вследствие психического заболевания или слабоумия не может понимать значение своих действий.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Над ними устанавливается опека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1930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Ограниченно дееспособным могут признать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Гражданина, который вследствие злоупотребления спиртными напитками или наркотическими средствами ставит свою семью в тяжелое материальное положение.</a:t>
            </a:r>
          </a:p>
          <a:p>
            <a:endParaRPr lang="ru-RU" dirty="0"/>
          </a:p>
          <a:p>
            <a:r>
              <a:rPr lang="ru-RU" dirty="0" smtClean="0"/>
              <a:t>Над ним устанавливается попечительство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481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ПРИЗНАНИЕ ГРАЖДАНИНА БЕЗВЕСТНО ОТСУТСТВУЮЩИМ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признания гражданина безвестно отсутствующим необходимо:</a:t>
            </a:r>
          </a:p>
          <a:p>
            <a:pPr marL="0" indent="0">
              <a:buNone/>
            </a:pPr>
            <a:r>
              <a:rPr lang="ru-RU" dirty="0" smtClean="0"/>
              <a:t>1) Отсутствие лица в течение года</a:t>
            </a:r>
          </a:p>
          <a:p>
            <a:pPr marL="0" indent="0">
              <a:buNone/>
            </a:pPr>
            <a:r>
              <a:rPr lang="ru-RU" dirty="0" smtClean="0"/>
              <a:t>2) Неполучения от него за это время никаких сведений;</a:t>
            </a:r>
          </a:p>
          <a:p>
            <a:pPr marL="0" indent="0">
              <a:buNone/>
            </a:pPr>
            <a:r>
              <a:rPr lang="ru-RU" dirty="0" smtClean="0"/>
              <a:t>3)Невозможности устранения неизвестности места нахождения отсутствующего.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071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случае признания лица БО: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Над его имуществом устанавливается опека.</a:t>
            </a:r>
          </a:p>
          <a:p>
            <a:endParaRPr lang="ru-RU" dirty="0"/>
          </a:p>
          <a:p>
            <a:r>
              <a:rPr lang="ru-RU" dirty="0" smtClean="0"/>
              <a:t>В некоторых случаях опека может быть установлена до признания лица БО.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9845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случае нахождения БО лица: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Ему необходимо обратиться в суд для снятия опеки с имущества.</a:t>
            </a:r>
          </a:p>
          <a:p>
            <a:r>
              <a:rPr lang="ru-RU" dirty="0" smtClean="0"/>
              <a:t>Сделки, совершенные опекуном до отмены решения суда, сохраняют силу.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57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 гражданина умершим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Необходимо:</a:t>
            </a:r>
          </a:p>
          <a:p>
            <a:pPr marL="0" indent="0">
              <a:buNone/>
            </a:pPr>
            <a:r>
              <a:rPr lang="ru-RU" dirty="0" smtClean="0"/>
              <a:t>1) Отсутствие гражданина в течение 3 лет, а если он пропал без вести при обстоятельствах, угрожающих смертью – в течение 6 мес. с такого случая.</a:t>
            </a:r>
          </a:p>
          <a:p>
            <a:pPr marL="0" indent="0">
              <a:buNone/>
            </a:pPr>
            <a:r>
              <a:rPr lang="ru-RU" dirty="0" smtClean="0"/>
              <a:t>2) Отсутствие сведений о гражданине и невозможность  получить их.</a:t>
            </a:r>
          </a:p>
          <a:p>
            <a:pPr marL="0" indent="0">
              <a:buNone/>
            </a:pPr>
            <a:r>
              <a:rPr lang="ru-RU" dirty="0" smtClean="0"/>
              <a:t>3) У гражданина отсутствуют мотивы к длительному безвестному отсутствию.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16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явки лица, объявленного умершим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обратиться в суд, для отмены решения.</a:t>
            </a:r>
          </a:p>
          <a:p>
            <a:r>
              <a:rPr lang="ru-RU" dirty="0" smtClean="0"/>
              <a:t>Лицо имеет право требовать возврата имущества, в случае:</a:t>
            </a:r>
          </a:p>
          <a:p>
            <a:pPr>
              <a:buFontTx/>
              <a:buChar char="-"/>
            </a:pPr>
            <a:r>
              <a:rPr lang="ru-RU" dirty="0" smtClean="0"/>
              <a:t>Если оно сохранилось в натуре</a:t>
            </a:r>
          </a:p>
          <a:p>
            <a:pPr>
              <a:buFontTx/>
              <a:buChar char="-"/>
            </a:pPr>
            <a:r>
              <a:rPr lang="ru-RU" dirty="0" smtClean="0"/>
              <a:t>Перешло к нынешнему владельцу по безвозмездной сделке.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2318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848" y="1579776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Средства индивидуализации физических лиц*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031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Имя гражданина</a:t>
            </a:r>
          </a:p>
          <a:p>
            <a:endParaRPr lang="ru-RU" dirty="0"/>
          </a:p>
          <a:p>
            <a:r>
              <a:rPr lang="ru-RU" dirty="0" smtClean="0"/>
              <a:t>Место жительства</a:t>
            </a:r>
          </a:p>
          <a:p>
            <a:endParaRPr lang="ru-RU" dirty="0"/>
          </a:p>
          <a:p>
            <a:r>
              <a:rPr lang="ru-RU" dirty="0" smtClean="0"/>
              <a:t>ИИН</a:t>
            </a:r>
          </a:p>
          <a:p>
            <a:endParaRPr lang="ru-RU" dirty="0"/>
          </a:p>
          <a:p>
            <a:r>
              <a:rPr lang="ru-RU" dirty="0" smtClean="0"/>
              <a:t>Акты гражданского состояния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5015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Юридические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 организация, которая имеет на праве собственности, хозяйственного ведения или оперативного управления обособленное имущество и отвечает этим имуществом по своим обязательствам, может от своего имени приобретать и осуществлять имущественные и личные неимущественные права и обязанности, быть истцом и ответчиком в суде.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841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Физические лица</a:t>
            </a:r>
          </a:p>
          <a:p>
            <a:endParaRPr lang="ru-RU" dirty="0"/>
          </a:p>
          <a:p>
            <a:r>
              <a:rPr lang="ru-RU" dirty="0" smtClean="0"/>
              <a:t>Юридические лица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1607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ЮР.ЛИЦА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Организационная </a:t>
            </a:r>
            <a:r>
              <a:rPr lang="ru-RU" dirty="0" err="1" smtClean="0"/>
              <a:t>оформленность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Имущественная обособленность;</a:t>
            </a:r>
          </a:p>
          <a:p>
            <a:r>
              <a:rPr lang="ru-RU" dirty="0" smtClean="0"/>
              <a:t>Самостоятельная имущественная ответственность;</a:t>
            </a:r>
          </a:p>
          <a:p>
            <a:r>
              <a:rPr lang="ru-RU" dirty="0" smtClean="0"/>
              <a:t>Выступление в гражданском обороте от своего имени;</a:t>
            </a:r>
          </a:p>
          <a:p>
            <a:r>
              <a:rPr lang="ru-RU" dirty="0" smtClean="0"/>
              <a:t>Гражданская процессуальная дееспособность.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0655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Юридическое лицо обладает правоспособностью и дееспособностью с </a:t>
            </a:r>
            <a:r>
              <a:rPr lang="ru-RU" b="1" u="sng" dirty="0" smtClean="0"/>
              <a:t>момента государственной регистрации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4582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Государственная регистрация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Осуществляется на основании Закон РК «О государственной регистрации юридических лиц и учетной регистрации (перерегистрации) филиалов и представительств»</a:t>
            </a:r>
          </a:p>
          <a:p>
            <a:endParaRPr lang="ru-RU" dirty="0"/>
          </a:p>
          <a:p>
            <a:r>
              <a:rPr lang="ru-RU" dirty="0" smtClean="0"/>
              <a:t>Необходима для:</a:t>
            </a:r>
          </a:p>
          <a:p>
            <a:pPr>
              <a:buFontTx/>
              <a:buChar char="-"/>
            </a:pPr>
            <a:r>
              <a:rPr lang="ru-RU" dirty="0" smtClean="0"/>
              <a:t>Подтверждения факта создания </a:t>
            </a:r>
            <a:r>
              <a:rPr lang="ru-RU" dirty="0" err="1" smtClean="0"/>
              <a:t>юр.лица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Государственный учет;</a:t>
            </a:r>
          </a:p>
          <a:p>
            <a:pPr>
              <a:buFontTx/>
              <a:buChar char="-"/>
            </a:pPr>
            <a:r>
              <a:rPr lang="ru-RU" dirty="0" smtClean="0"/>
              <a:t>Государственный контроль;</a:t>
            </a:r>
          </a:p>
          <a:p>
            <a:pPr>
              <a:buFontTx/>
              <a:buChar char="-"/>
            </a:pPr>
            <a:r>
              <a:rPr lang="ru-RU" dirty="0" smtClean="0"/>
              <a:t>Создает условия гласности.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6514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регистрации юридического лица: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и подписание </a:t>
            </a:r>
            <a:r>
              <a:rPr lang="ru-RU" dirty="0" err="1" smtClean="0"/>
              <a:t>учред.документов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Организация органов </a:t>
            </a:r>
            <a:r>
              <a:rPr lang="ru-RU" dirty="0" err="1" smtClean="0"/>
              <a:t>юр.лица</a:t>
            </a:r>
            <a:r>
              <a:rPr lang="ru-RU" dirty="0" smtClean="0"/>
              <a:t> и определение порядка формирования уставного капитала</a:t>
            </a:r>
          </a:p>
          <a:p>
            <a:r>
              <a:rPr lang="ru-RU" dirty="0" smtClean="0"/>
              <a:t>Регистрация </a:t>
            </a:r>
            <a:r>
              <a:rPr lang="ru-RU" dirty="0" err="1" smtClean="0"/>
              <a:t>юр.лица</a:t>
            </a:r>
            <a:r>
              <a:rPr lang="ru-RU" dirty="0" smtClean="0"/>
              <a:t> в органах юстиции.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7354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некоторых случая </a:t>
            </a:r>
            <a:r>
              <a:rPr lang="ru-RU" dirty="0" err="1" smtClean="0"/>
              <a:t>юр.лицо</a:t>
            </a:r>
            <a:r>
              <a:rPr lang="ru-RU" dirty="0" smtClean="0"/>
              <a:t> подлежит перерегистрации: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уменьшении уставного капитала;</a:t>
            </a:r>
          </a:p>
          <a:p>
            <a:r>
              <a:rPr lang="ru-RU" dirty="0" smtClean="0"/>
              <a:t>Изменения наименования;</a:t>
            </a:r>
          </a:p>
          <a:p>
            <a:r>
              <a:rPr lang="ru-RU" dirty="0" smtClean="0"/>
              <a:t>Изменения состава участников.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1073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индивидуализации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юридического лица;</a:t>
            </a:r>
          </a:p>
          <a:p>
            <a:r>
              <a:rPr lang="ru-RU" dirty="0" smtClean="0"/>
              <a:t>Товарный знак или знак обслуживания, а также наименование мест происхождения товара.</a:t>
            </a:r>
          </a:p>
          <a:p>
            <a:r>
              <a:rPr lang="ru-RU" dirty="0" smtClean="0"/>
              <a:t>Место нахождения </a:t>
            </a:r>
            <a:r>
              <a:rPr lang="ru-RU" dirty="0" err="1" smtClean="0"/>
              <a:t>юр.лица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Учредительные документы.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64245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Органы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Могут быть:</a:t>
            </a:r>
          </a:p>
          <a:p>
            <a:pPr marL="0" indent="0">
              <a:buNone/>
            </a:pPr>
            <a:r>
              <a:rPr lang="ru-RU" dirty="0" smtClean="0"/>
              <a:t>Директор</a:t>
            </a:r>
          </a:p>
          <a:p>
            <a:pPr marL="0" indent="0">
              <a:buNone/>
            </a:pPr>
            <a:r>
              <a:rPr lang="ru-RU" dirty="0" smtClean="0"/>
              <a:t>Президент</a:t>
            </a:r>
          </a:p>
          <a:p>
            <a:pPr marL="0" indent="0">
              <a:buNone/>
            </a:pPr>
            <a:r>
              <a:rPr lang="ru-RU" dirty="0" smtClean="0"/>
              <a:t>Управляющий</a:t>
            </a:r>
          </a:p>
          <a:p>
            <a:pPr marL="0" indent="0">
              <a:buNone/>
            </a:pPr>
            <a:r>
              <a:rPr lang="ru-RU" dirty="0" smtClean="0"/>
              <a:t>Общее собрание</a:t>
            </a:r>
          </a:p>
          <a:p>
            <a:pPr marL="0" indent="0">
              <a:buNone/>
            </a:pPr>
            <a:r>
              <a:rPr lang="ru-RU" dirty="0" smtClean="0"/>
              <a:t>Наблюдательный совет 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554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37. Органы юридического лица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1. Юридическое лицо приобретает гражданские права и принимает на себя обязанности только через свои органы, действующие в соответствии с законодательными актами и учредительными документами.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2. Виды, порядок назначения или избрания органов юридического лица и их полномочия определяются законодательными актами и учредительными документами.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001736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Органы ТОО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Высший орган – Общее собрание участников (компетенция – наиболее важные вопросы в деятельности компании);</a:t>
            </a:r>
          </a:p>
          <a:p>
            <a:r>
              <a:rPr lang="ru-RU" dirty="0" smtClean="0"/>
              <a:t>Исполнительный орган – Директор (как правило) (компетенция – текущее руководство фирмы)</a:t>
            </a:r>
          </a:p>
          <a:p>
            <a:r>
              <a:rPr lang="ru-RU" dirty="0" smtClean="0"/>
              <a:t>Может быть создан Наблюдательный совет – контроль за исп. органом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9918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Филиалы и представительства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Филиал</a:t>
            </a:r>
            <a:r>
              <a:rPr lang="ru-RU" b="1" dirty="0" smtClean="0"/>
              <a:t> </a:t>
            </a:r>
            <a:r>
              <a:rPr lang="ru-RU" dirty="0" smtClean="0"/>
              <a:t>– обособленное подразделение юридического лица, расположенное вне места его нахождения и осуществляющее все или часть его функций, в том числе функции представительства.</a:t>
            </a:r>
          </a:p>
          <a:p>
            <a:endParaRPr lang="ru-RU" dirty="0"/>
          </a:p>
          <a:p>
            <a:r>
              <a:rPr lang="ru-RU" b="1" u="sng" dirty="0" smtClean="0"/>
              <a:t>Представительство </a:t>
            </a:r>
            <a:r>
              <a:rPr lang="ru-RU" dirty="0" smtClean="0"/>
              <a:t>– обособленное подразделение юридического лица, расположенное вне места его нахождения и осуществляющее защиту и представительство интересов юридического лица.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239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Гражданская правоспособность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иметь гражданские права и нести обязанности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ПРИМЕР:</a:t>
            </a:r>
          </a:p>
          <a:p>
            <a:pPr marL="0" indent="0">
              <a:buNone/>
            </a:pPr>
            <a:r>
              <a:rPr lang="ru-RU" dirty="0" smtClean="0"/>
              <a:t>Все имеют право иметь на праве собственности квартиру, машину.</a:t>
            </a:r>
          </a:p>
        </p:txBody>
      </p:sp>
    </p:spTree>
    <p:extLst>
      <p:ext uri="{BB962C8B-B14F-4D97-AF65-F5344CB8AC3E}">
        <p14:creationId xmlns:p14="http://schemas.microsoft.com/office/powerpoint/2010/main" xmlns="" val="929630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ФИЛИАЛЫ И ПРЕДСТАВИТЕЛЬСТВА НЕ ЯВЛЯЮТСЯ ЮРИДИЧЕСКИМИ ЛИЦАМИ И НЕ ОБЛАДАЮТ ПРИЗНАКАМИ ЮРИДИЧЕСКОГО ЛИЦА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0853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Правовой статут филиала (представительства) определяют: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Положение</a:t>
            </a:r>
          </a:p>
          <a:p>
            <a:endParaRPr lang="ru-RU" dirty="0"/>
          </a:p>
          <a:p>
            <a:r>
              <a:rPr lang="ru-RU" dirty="0" smtClean="0"/>
              <a:t>Доверенность руководителю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02252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Действительна ли сделка, совершенная руководителем филиала, если положение о филиале дает ему полномочия на заключение такой сделки, а доверенность нет?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628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Гражданская дееспособность –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гражданина своими действиями приобретать и осуществлять гражданские права, создавать для себя гражданские обязанности и исполнять их.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Лицо 5 лет не может самостоятельно купить себе квартиру.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811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ГК РК физическое лицо = гражданин РК, гражданин любой </a:t>
            </a:r>
            <a:r>
              <a:rPr lang="ru-RU" dirty="0" err="1" smtClean="0"/>
              <a:t>др.страны</a:t>
            </a:r>
            <a:r>
              <a:rPr lang="ru-RU" dirty="0" smtClean="0"/>
              <a:t>, лицо без гражданства</a:t>
            </a:r>
          </a:p>
          <a:p>
            <a:endParaRPr lang="ru-RU" dirty="0"/>
          </a:p>
          <a:p>
            <a:r>
              <a:rPr lang="ru-RU" dirty="0" smtClean="0"/>
              <a:t>Для иностранных граждан и лиц без гражданства установлен ряд ограничений в РК. (по сравнению с гражданами РК)</a:t>
            </a:r>
          </a:p>
          <a:p>
            <a:r>
              <a:rPr lang="ru-RU" dirty="0" smtClean="0"/>
              <a:t>К ним относят: ограниченное право передвижения, права занимать определенные должности, права приобретения недвижимости и т.д. (т.е. ограниченная правоспособность)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849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ПРАВОСПОСОБНОСТЬ ФИЗИЧЕСКИХ ЛИЦ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Возникает с рождения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Все люди обладают равной правоспособностью в РК.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941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ДЕЕСПОСОБНОСТЬ ФИЗИЧЕСКИХ ЛИЦ	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Полная (после 18 лет)	 или вступления в брак, согласно законодательству РК, либо признания лица полностью дееспособным в судебном порядке.</a:t>
            </a:r>
          </a:p>
          <a:p>
            <a:r>
              <a:rPr lang="ru-RU" dirty="0" smtClean="0"/>
              <a:t>Ограниченная: 1) дети до 14 лет; 2) несовершеннолетние от 14 до 18 лет.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4089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Несовершеннолетние от 14 до 18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Имеют право:</a:t>
            </a:r>
          </a:p>
          <a:p>
            <a:pPr marL="0" indent="0">
              <a:buNone/>
            </a:pPr>
            <a:r>
              <a:rPr lang="ru-RU" dirty="0" smtClean="0"/>
              <a:t>1) распоряжаться своим заработком, стипендией и иными доходами;</a:t>
            </a:r>
          </a:p>
          <a:p>
            <a:pPr marL="0" indent="0">
              <a:buNone/>
            </a:pPr>
            <a:r>
              <a:rPr lang="ru-RU" dirty="0" smtClean="0"/>
              <a:t>2) распоряжаться созданными ими объектами права интеллектуальной собственности;</a:t>
            </a:r>
          </a:p>
          <a:p>
            <a:pPr marL="0" indent="0">
              <a:buNone/>
            </a:pPr>
            <a:r>
              <a:rPr lang="ru-RU" dirty="0" smtClean="0"/>
              <a:t>3) совершать мелкие бытовые сделки.</a:t>
            </a:r>
          </a:p>
          <a:p>
            <a:endParaRPr lang="ru-RU" dirty="0"/>
          </a:p>
          <a:p>
            <a:r>
              <a:rPr lang="ru-RU" dirty="0" smtClean="0"/>
              <a:t>ДО 14 ЛЕТ:</a:t>
            </a:r>
          </a:p>
          <a:p>
            <a:pPr marL="0" indent="0">
              <a:buNone/>
            </a:pPr>
            <a:r>
              <a:rPr lang="ru-RU" dirty="0" smtClean="0"/>
              <a:t>Имеют право совершать мелкие бытовые сделки.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46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ФИЗИЧЕСКОЕ ЛИЦО МОЖЕТ БЫТЬ ПРИЗНАНО НЕДЕЕСПОСОБНЫМИ ИЛИ ОГРАНИЧЕННО ДЕЕСПОСОБНЫМ</a:t>
            </a:r>
          </a:p>
          <a:p>
            <a:endParaRPr lang="ru-RU" dirty="0"/>
          </a:p>
          <a:p>
            <a:r>
              <a:rPr lang="ru-RU" dirty="0" smtClean="0"/>
              <a:t>Над такими лицами устанавливается попечительство или опека.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446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</TotalTime>
  <Words>868</Words>
  <Application>Microsoft Office PowerPoint</Application>
  <PresentationFormat>Произвольный</PresentationFormat>
  <Paragraphs>136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Ион</vt:lpstr>
      <vt:lpstr>Субъекты гражданского права</vt:lpstr>
      <vt:lpstr>Слайд 2</vt:lpstr>
      <vt:lpstr>Гражданская правоспособность </vt:lpstr>
      <vt:lpstr>Гражданская дееспособность –</vt:lpstr>
      <vt:lpstr>ФИЗИЧЕСКИЕ ЛИЦА</vt:lpstr>
      <vt:lpstr>ПРАВОСПОСОБНОСТЬ ФИЗИЧЕСКИХ ЛИЦ</vt:lpstr>
      <vt:lpstr>ДЕЕСПОСОБНОСТЬ ФИЗИЧЕСКИХ ЛИЦ  </vt:lpstr>
      <vt:lpstr>Несовершеннолетние от 14 до 18 лет</vt:lpstr>
      <vt:lpstr>Слайд 9</vt:lpstr>
      <vt:lpstr>Недееспособным лицом могут признать</vt:lpstr>
      <vt:lpstr>Ограниченно дееспособным могут признать </vt:lpstr>
      <vt:lpstr>ПРИЗНАНИЕ ГРАЖДАНИНА БЕЗВЕСТНО ОТСУТСТВУЮЩИМ</vt:lpstr>
      <vt:lpstr>В случае признания лица БО:</vt:lpstr>
      <vt:lpstr>В случае нахождения БО лица:</vt:lpstr>
      <vt:lpstr>Объявление гражданина умершим</vt:lpstr>
      <vt:lpstr>Последствия явки лица, объявленного умершим</vt:lpstr>
      <vt:lpstr>Средства индивидуализации физических лиц*</vt:lpstr>
      <vt:lpstr>Слайд 18</vt:lpstr>
      <vt:lpstr>Юридические лица</vt:lpstr>
      <vt:lpstr>ПРИЗНАКИ ЮР.ЛИЦА</vt:lpstr>
      <vt:lpstr>Слайд 21</vt:lpstr>
      <vt:lpstr>Государственная регистрация</vt:lpstr>
      <vt:lpstr>Порядок регистрации юридического лица:</vt:lpstr>
      <vt:lpstr>В некоторых случая юр.лицо подлежит перерегистрации:</vt:lpstr>
      <vt:lpstr>Средства индивидуализации юридического лица</vt:lpstr>
      <vt:lpstr>Органы юридического лица</vt:lpstr>
      <vt:lpstr>Статья 37. Органы юридического лица </vt:lpstr>
      <vt:lpstr>Органы ТОО</vt:lpstr>
      <vt:lpstr>Филиалы и представительства</vt:lpstr>
      <vt:lpstr>Слайд 30</vt:lpstr>
      <vt:lpstr>Правовой статут филиала (представительства) определяют:</vt:lpstr>
      <vt:lpstr>Вопрос: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Субъекты гражданского права</dc:title>
  <dc:creator>Ольга</dc:creator>
  <cp:lastModifiedBy>Windows User</cp:lastModifiedBy>
  <cp:revision>14</cp:revision>
  <dcterms:created xsi:type="dcterms:W3CDTF">2014-05-12T08:32:44Z</dcterms:created>
  <dcterms:modified xsi:type="dcterms:W3CDTF">2016-05-11T18:27:04Z</dcterms:modified>
</cp:coreProperties>
</file>